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</p:sldMasterIdLst>
  <p:sldIdLst>
    <p:sldId id="291" r:id="rId2"/>
    <p:sldId id="278" r:id="rId3"/>
    <p:sldId id="279" r:id="rId4"/>
    <p:sldId id="262" r:id="rId5"/>
    <p:sldId id="287" r:id="rId6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9C87AAD-8272-994C-9A28-423B640DA615}" name="Ануфрієнко Сергій Олександрович" initials="АСО" userId="S::anufrien@fuib.com::51db99f6-eeba-4ce1-a0b9-e9e6238773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4DA9"/>
    <a:srgbClr val="678BC6"/>
    <a:srgbClr val="9AADC1"/>
    <a:srgbClr val="F2F2F2"/>
    <a:srgbClr val="000000"/>
    <a:srgbClr val="0D0D0D"/>
    <a:srgbClr val="313131"/>
    <a:srgbClr val="595959"/>
    <a:srgbClr val="D3001F"/>
    <a:srgbClr val="61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Помірний стиль 2 –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Помірний стиль 2 –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Помірний стиль 2 –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Світлий стиль 3 –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ітлий стиль 2 –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06799F8-075E-4A3A-A7F6-7FBC6576F1A4}" styleName="Стиль із теми 2 –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із теми 1 –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із теми 1 –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із теми 1 –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із теми 1 –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із теми 1 –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C083E6E3-FA7D-4D7B-A595-EF9225AFEA82}" styleName="Світлий стиль 1 –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Помірний стиль 1 –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7292A2E-F333-43FB-9621-5CBBE7FDCDCB}" styleName="Світлий стиль 2 –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Світлий стиль 2 –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Світлий стиль 3 –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Помірний стиль 3 –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Без стилю та сітки таблиці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00" autoAdjust="0"/>
    <p:restoredTop sz="96405"/>
  </p:normalViewPr>
  <p:slideViewPr>
    <p:cSldViewPr snapToGrid="0" snapToObjects="1">
      <p:cViewPr varScale="1">
        <p:scale>
          <a:sx n="63" d="100"/>
          <a:sy n="63" d="100"/>
        </p:scale>
        <p:origin x="9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529482D-3061-2FC6-9CA3-BADA1B7A22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04662" y="466640"/>
            <a:ext cx="1686495" cy="1623418"/>
          </a:xfrm>
          <a:prstGeom prst="rect">
            <a:avLst/>
          </a:prstGeom>
        </p:spPr>
      </p:pic>
      <p:sp>
        <p:nvSpPr>
          <p:cNvPr id="3" name="object 9">
            <a:extLst>
              <a:ext uri="{FF2B5EF4-FFF2-40B4-BE49-F238E27FC236}">
                <a16:creationId xmlns:a16="http://schemas.microsoft.com/office/drawing/2014/main" id="{BDE376C2-242B-4856-A232-78B28F6CED28}"/>
              </a:ext>
            </a:extLst>
          </p:cNvPr>
          <p:cNvSpPr/>
          <p:nvPr userDrawn="1"/>
        </p:nvSpPr>
        <p:spPr>
          <a:xfrm>
            <a:off x="0" y="1584429"/>
            <a:ext cx="2007870" cy="3960495"/>
          </a:xfrm>
          <a:custGeom>
            <a:avLst/>
            <a:gdLst/>
            <a:ahLst/>
            <a:cxnLst/>
            <a:rect l="l" t="t" r="r" b="b"/>
            <a:pathLst>
              <a:path w="2007870" h="3960495">
                <a:moveTo>
                  <a:pt x="30114" y="0"/>
                </a:moveTo>
                <a:lnTo>
                  <a:pt x="0" y="361"/>
                </a:lnTo>
                <a:lnTo>
                  <a:pt x="0" y="3959632"/>
                </a:lnTo>
                <a:lnTo>
                  <a:pt x="29694" y="3959986"/>
                </a:lnTo>
                <a:lnTo>
                  <a:pt x="31174" y="3959986"/>
                </a:lnTo>
                <a:lnTo>
                  <a:pt x="78261" y="3959423"/>
                </a:lnTo>
                <a:lnTo>
                  <a:pt x="125818" y="3957714"/>
                </a:lnTo>
                <a:lnTo>
                  <a:pt x="173094" y="3954881"/>
                </a:lnTo>
                <a:lnTo>
                  <a:pt x="220074" y="3950938"/>
                </a:lnTo>
                <a:lnTo>
                  <a:pt x="266745" y="3945898"/>
                </a:lnTo>
                <a:lnTo>
                  <a:pt x="313095" y="3939772"/>
                </a:lnTo>
                <a:lnTo>
                  <a:pt x="359109" y="3932575"/>
                </a:lnTo>
                <a:lnTo>
                  <a:pt x="404776" y="3924318"/>
                </a:lnTo>
                <a:lnTo>
                  <a:pt x="450081" y="3915016"/>
                </a:lnTo>
                <a:lnTo>
                  <a:pt x="495011" y="3904680"/>
                </a:lnTo>
                <a:lnTo>
                  <a:pt x="539554" y="3893324"/>
                </a:lnTo>
                <a:lnTo>
                  <a:pt x="583695" y="3880960"/>
                </a:lnTo>
                <a:lnTo>
                  <a:pt x="627422" y="3867603"/>
                </a:lnTo>
                <a:lnTo>
                  <a:pt x="670722" y="3853263"/>
                </a:lnTo>
                <a:lnTo>
                  <a:pt x="713581" y="3837955"/>
                </a:lnTo>
                <a:lnTo>
                  <a:pt x="755986" y="3821691"/>
                </a:lnTo>
                <a:lnTo>
                  <a:pt x="797923" y="3804484"/>
                </a:lnTo>
                <a:lnTo>
                  <a:pt x="839380" y="3786347"/>
                </a:lnTo>
                <a:lnTo>
                  <a:pt x="880344" y="3767293"/>
                </a:lnTo>
                <a:lnTo>
                  <a:pt x="920801" y="3747335"/>
                </a:lnTo>
                <a:lnTo>
                  <a:pt x="960737" y="3726485"/>
                </a:lnTo>
                <a:lnTo>
                  <a:pt x="1000141" y="3704757"/>
                </a:lnTo>
                <a:lnTo>
                  <a:pt x="1038997" y="3682164"/>
                </a:lnTo>
                <a:lnTo>
                  <a:pt x="1077294" y="3658718"/>
                </a:lnTo>
                <a:lnTo>
                  <a:pt x="1115018" y="3634433"/>
                </a:lnTo>
                <a:lnTo>
                  <a:pt x="1152156" y="3609320"/>
                </a:lnTo>
                <a:lnTo>
                  <a:pt x="1188694" y="3583394"/>
                </a:lnTo>
                <a:lnTo>
                  <a:pt x="1224620" y="3556667"/>
                </a:lnTo>
                <a:lnTo>
                  <a:pt x="1259919" y="3529151"/>
                </a:lnTo>
                <a:lnTo>
                  <a:pt x="1294580" y="3500861"/>
                </a:lnTo>
                <a:lnTo>
                  <a:pt x="1328588" y="3471808"/>
                </a:lnTo>
                <a:lnTo>
                  <a:pt x="1361931" y="3442006"/>
                </a:lnTo>
                <a:lnTo>
                  <a:pt x="1394595" y="3411468"/>
                </a:lnTo>
                <a:lnTo>
                  <a:pt x="1426567" y="3380205"/>
                </a:lnTo>
                <a:lnTo>
                  <a:pt x="1457833" y="3348233"/>
                </a:lnTo>
                <a:lnTo>
                  <a:pt x="1488382" y="3315562"/>
                </a:lnTo>
                <a:lnTo>
                  <a:pt x="1518198" y="3282207"/>
                </a:lnTo>
                <a:lnTo>
                  <a:pt x="1547270" y="3248179"/>
                </a:lnTo>
                <a:lnTo>
                  <a:pt x="1575583" y="3213493"/>
                </a:lnTo>
                <a:lnTo>
                  <a:pt x="1603125" y="3178160"/>
                </a:lnTo>
                <a:lnTo>
                  <a:pt x="1629883" y="3142194"/>
                </a:lnTo>
                <a:lnTo>
                  <a:pt x="1655842" y="3105608"/>
                </a:lnTo>
                <a:lnTo>
                  <a:pt x="1680991" y="3068414"/>
                </a:lnTo>
                <a:lnTo>
                  <a:pt x="1705315" y="3030626"/>
                </a:lnTo>
                <a:lnTo>
                  <a:pt x="1728802" y="2992256"/>
                </a:lnTo>
                <a:lnTo>
                  <a:pt x="1751439" y="2953317"/>
                </a:lnTo>
                <a:lnTo>
                  <a:pt x="1773211" y="2913823"/>
                </a:lnTo>
                <a:lnTo>
                  <a:pt x="1794106" y="2873785"/>
                </a:lnTo>
                <a:lnTo>
                  <a:pt x="1814111" y="2833218"/>
                </a:lnTo>
                <a:lnTo>
                  <a:pt x="1833212" y="2792133"/>
                </a:lnTo>
                <a:lnTo>
                  <a:pt x="1851397" y="2750544"/>
                </a:lnTo>
                <a:lnTo>
                  <a:pt x="1868651" y="2708464"/>
                </a:lnTo>
                <a:lnTo>
                  <a:pt x="1884962" y="2665905"/>
                </a:lnTo>
                <a:lnTo>
                  <a:pt x="1900317" y="2622881"/>
                </a:lnTo>
                <a:lnTo>
                  <a:pt x="1914701" y="2579404"/>
                </a:lnTo>
                <a:lnTo>
                  <a:pt x="1928103" y="2535487"/>
                </a:lnTo>
                <a:lnTo>
                  <a:pt x="1940509" y="2491144"/>
                </a:lnTo>
                <a:lnTo>
                  <a:pt x="1951906" y="2446387"/>
                </a:lnTo>
                <a:lnTo>
                  <a:pt x="1962279" y="2401228"/>
                </a:lnTo>
                <a:lnTo>
                  <a:pt x="1971617" y="2355682"/>
                </a:lnTo>
                <a:lnTo>
                  <a:pt x="1979906" y="2309760"/>
                </a:lnTo>
                <a:lnTo>
                  <a:pt x="1987133" y="2263476"/>
                </a:lnTo>
                <a:lnTo>
                  <a:pt x="1993284" y="2216842"/>
                </a:lnTo>
                <a:lnTo>
                  <a:pt x="1998346" y="2169872"/>
                </a:lnTo>
                <a:lnTo>
                  <a:pt x="2002307" y="2122578"/>
                </a:lnTo>
                <a:lnTo>
                  <a:pt x="2005152" y="2074974"/>
                </a:lnTo>
                <a:lnTo>
                  <a:pt x="2006869" y="2027071"/>
                </a:lnTo>
                <a:lnTo>
                  <a:pt x="2007444" y="1978884"/>
                </a:lnTo>
                <a:lnTo>
                  <a:pt x="2006869" y="1931058"/>
                </a:lnTo>
                <a:lnTo>
                  <a:pt x="2005152" y="1883498"/>
                </a:lnTo>
                <a:lnTo>
                  <a:pt x="2002307" y="1836218"/>
                </a:lnTo>
                <a:lnTo>
                  <a:pt x="1998346" y="1789231"/>
                </a:lnTo>
                <a:lnTo>
                  <a:pt x="1993284" y="1742550"/>
                </a:lnTo>
                <a:lnTo>
                  <a:pt x="1987133" y="1696189"/>
                </a:lnTo>
                <a:lnTo>
                  <a:pt x="1979906" y="1650161"/>
                </a:lnTo>
                <a:lnTo>
                  <a:pt x="1971617" y="1604479"/>
                </a:lnTo>
                <a:lnTo>
                  <a:pt x="1962279" y="1559156"/>
                </a:lnTo>
                <a:lnTo>
                  <a:pt x="1951906" y="1514206"/>
                </a:lnTo>
                <a:lnTo>
                  <a:pt x="1940509" y="1469643"/>
                </a:lnTo>
                <a:lnTo>
                  <a:pt x="1928103" y="1425478"/>
                </a:lnTo>
                <a:lnTo>
                  <a:pt x="1914701" y="1381727"/>
                </a:lnTo>
                <a:lnTo>
                  <a:pt x="1900317" y="1338401"/>
                </a:lnTo>
                <a:lnTo>
                  <a:pt x="1884962" y="1295515"/>
                </a:lnTo>
                <a:lnTo>
                  <a:pt x="1868651" y="1253081"/>
                </a:lnTo>
                <a:lnTo>
                  <a:pt x="1851397" y="1211113"/>
                </a:lnTo>
                <a:lnTo>
                  <a:pt x="1833212" y="1169624"/>
                </a:lnTo>
                <a:lnTo>
                  <a:pt x="1814111" y="1128628"/>
                </a:lnTo>
                <a:lnTo>
                  <a:pt x="1794106" y="1088138"/>
                </a:lnTo>
                <a:lnTo>
                  <a:pt x="1773211" y="1048166"/>
                </a:lnTo>
                <a:lnTo>
                  <a:pt x="1751439" y="1008727"/>
                </a:lnTo>
                <a:lnTo>
                  <a:pt x="1728802" y="969834"/>
                </a:lnTo>
                <a:lnTo>
                  <a:pt x="1705315" y="931499"/>
                </a:lnTo>
                <a:lnTo>
                  <a:pt x="1680991" y="893737"/>
                </a:lnTo>
                <a:lnTo>
                  <a:pt x="1655842" y="856560"/>
                </a:lnTo>
                <a:lnTo>
                  <a:pt x="1629883" y="819982"/>
                </a:lnTo>
                <a:lnTo>
                  <a:pt x="1603125" y="784017"/>
                </a:lnTo>
                <a:lnTo>
                  <a:pt x="1575583" y="748677"/>
                </a:lnTo>
                <a:lnTo>
                  <a:pt x="1547270" y="713975"/>
                </a:lnTo>
                <a:lnTo>
                  <a:pt x="1518198" y="679926"/>
                </a:lnTo>
                <a:lnTo>
                  <a:pt x="1488382" y="646541"/>
                </a:lnTo>
                <a:lnTo>
                  <a:pt x="1457833" y="613836"/>
                </a:lnTo>
                <a:lnTo>
                  <a:pt x="1426567" y="581822"/>
                </a:lnTo>
                <a:lnTo>
                  <a:pt x="1394595" y="550514"/>
                </a:lnTo>
                <a:lnTo>
                  <a:pt x="1361931" y="519924"/>
                </a:lnTo>
                <a:lnTo>
                  <a:pt x="1328588" y="490066"/>
                </a:lnTo>
                <a:lnTo>
                  <a:pt x="1294580" y="460953"/>
                </a:lnTo>
                <a:lnTo>
                  <a:pt x="1259919" y="432599"/>
                </a:lnTo>
                <a:lnTo>
                  <a:pt x="1224620" y="405016"/>
                </a:lnTo>
                <a:lnTo>
                  <a:pt x="1188694" y="378218"/>
                </a:lnTo>
                <a:lnTo>
                  <a:pt x="1152156" y="352218"/>
                </a:lnTo>
                <a:lnTo>
                  <a:pt x="1115018" y="327031"/>
                </a:lnTo>
                <a:lnTo>
                  <a:pt x="1077294" y="302668"/>
                </a:lnTo>
                <a:lnTo>
                  <a:pt x="1038997" y="279143"/>
                </a:lnTo>
                <a:lnTo>
                  <a:pt x="1000141" y="256469"/>
                </a:lnTo>
                <a:lnTo>
                  <a:pt x="960737" y="234661"/>
                </a:lnTo>
                <a:lnTo>
                  <a:pt x="920801" y="213730"/>
                </a:lnTo>
                <a:lnTo>
                  <a:pt x="880344" y="193691"/>
                </a:lnTo>
                <a:lnTo>
                  <a:pt x="839380" y="174557"/>
                </a:lnTo>
                <a:lnTo>
                  <a:pt x="797923" y="156340"/>
                </a:lnTo>
                <a:lnTo>
                  <a:pt x="755986" y="139055"/>
                </a:lnTo>
                <a:lnTo>
                  <a:pt x="713581" y="122715"/>
                </a:lnTo>
                <a:lnTo>
                  <a:pt x="670722" y="107332"/>
                </a:lnTo>
                <a:lnTo>
                  <a:pt x="627422" y="92920"/>
                </a:lnTo>
                <a:lnTo>
                  <a:pt x="583695" y="79493"/>
                </a:lnTo>
                <a:lnTo>
                  <a:pt x="539554" y="67064"/>
                </a:lnTo>
                <a:lnTo>
                  <a:pt x="495011" y="55645"/>
                </a:lnTo>
                <a:lnTo>
                  <a:pt x="450081" y="45252"/>
                </a:lnTo>
                <a:lnTo>
                  <a:pt x="404776" y="35895"/>
                </a:lnTo>
                <a:lnTo>
                  <a:pt x="359109" y="27590"/>
                </a:lnTo>
                <a:lnTo>
                  <a:pt x="313095" y="20349"/>
                </a:lnTo>
                <a:lnTo>
                  <a:pt x="266745" y="14185"/>
                </a:lnTo>
                <a:lnTo>
                  <a:pt x="220074" y="9112"/>
                </a:lnTo>
                <a:lnTo>
                  <a:pt x="173094" y="5144"/>
                </a:lnTo>
                <a:lnTo>
                  <a:pt x="125818" y="2293"/>
                </a:lnTo>
                <a:lnTo>
                  <a:pt x="78261" y="572"/>
                </a:lnTo>
                <a:lnTo>
                  <a:pt x="30114" y="0"/>
                </a:lnTo>
                <a:close/>
              </a:path>
            </a:pathLst>
          </a:custGeom>
          <a:solidFill>
            <a:srgbClr val="D3001F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4" name="Straight Connector 5">
            <a:extLst>
              <a:ext uri="{FF2B5EF4-FFF2-40B4-BE49-F238E27FC236}">
                <a16:creationId xmlns:a16="http://schemas.microsoft.com/office/drawing/2014/main" id="{75635DCA-0077-4D18-805B-CACF51014D83}"/>
              </a:ext>
            </a:extLst>
          </p:cNvPr>
          <p:cNvCxnSpPr>
            <a:cxnSpLocks/>
          </p:cNvCxnSpPr>
          <p:nvPr userDrawn="1"/>
        </p:nvCxnSpPr>
        <p:spPr>
          <a:xfrm>
            <a:off x="3447680" y="2982686"/>
            <a:ext cx="0" cy="117565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Текст 9">
            <a:extLst>
              <a:ext uri="{FF2B5EF4-FFF2-40B4-BE49-F238E27FC236}">
                <a16:creationId xmlns:a16="http://schemas.microsoft.com/office/drawing/2014/main" id="{92048559-5A4A-4CAF-A6B6-89EECA4BCB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24884" y="2921424"/>
            <a:ext cx="8291193" cy="91440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D3001F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DA96530F-60CF-4FC4-926C-3256B1427F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24884" y="3601792"/>
            <a:ext cx="5679753" cy="91440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D4F77C05-7B85-487E-AA4E-8E82BBD920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23873" y="5524181"/>
            <a:ext cx="5751195" cy="36861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96844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58761-DB59-4F58-AD42-CAF5F4828780}" type="datetimeFigureOut">
              <a:rPr lang="uk-UA" smtClean="0"/>
              <a:t>27.08.2025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480-BAEE-4630-B27A-CCC861F43D5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375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910AB1-E160-A935-3BE6-A260CDAFAF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363953"/>
            <a:ext cx="1097598" cy="433934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858DD68-3188-89D6-732A-3152AC37A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81" y="1219201"/>
            <a:ext cx="10913519" cy="43434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A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99EE075-6776-AC99-C22B-B2DBE76526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281" y="5873750"/>
            <a:ext cx="5278437" cy="6286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/>
            </a:lvl1pPr>
            <a:lvl2pPr marL="457200" indent="0" algn="l">
              <a:buFontTx/>
              <a:buNone/>
              <a:defRPr sz="1800"/>
            </a:lvl2pPr>
          </a:lstStyle>
          <a:p>
            <a:pPr lvl="0"/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FCD03F6-FECB-DBE5-BB46-77E2A1EA7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6402" y="363538"/>
            <a:ext cx="5453698" cy="727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i="0">
                <a:latin typeface="Helvetica Neue Condensed Black" panose="02000503000000020004" pitchFamily="2" charset="0"/>
              </a:defRPr>
            </a:lvl1pPr>
          </a:lstStyle>
          <a:p>
            <a:pPr lvl="0"/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110142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BF0FE64-8690-5525-C35D-3A256F5563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988" y="439838"/>
            <a:ext cx="1190417" cy="1145894"/>
          </a:xfrm>
          <a:prstGeom prst="rect">
            <a:avLst/>
          </a:prstGeo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44757A45-5D1C-43BF-929E-58C17B992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79725" y="2691447"/>
            <a:ext cx="7793038" cy="731202"/>
          </a:xfrm>
        </p:spPr>
        <p:txBody>
          <a:bodyPr/>
          <a:lstStyle>
            <a:lvl1pPr marL="0" indent="0">
              <a:buNone/>
              <a:defRPr sz="4000">
                <a:solidFill>
                  <a:srgbClr val="C0000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  <a:endParaRPr lang="en-US" dirty="0"/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88DE5F09-BFFD-4CBA-BBEA-38E3A2371D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68042" y="3299543"/>
            <a:ext cx="7793038" cy="731202"/>
          </a:xfrm>
        </p:spPr>
        <p:txBody>
          <a:bodyPr/>
          <a:lstStyle>
            <a:lvl1pPr marL="0" indent="0">
              <a:buNone/>
              <a:defRPr sz="4000">
                <a:solidFill>
                  <a:srgbClr val="595959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  <a:endParaRPr lang="en-US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3E4A11F3-5AF3-4779-8D76-09150ECEEB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37892" y="3990796"/>
            <a:ext cx="6060058" cy="597599"/>
          </a:xfr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1200"/>
              </a:spcBef>
              <a:buNone/>
              <a:defRPr sz="2000">
                <a:solidFill>
                  <a:srgbClr val="59595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Образец текста</a:t>
            </a:r>
            <a:endParaRPr lang="en-US" dirty="0"/>
          </a:p>
          <a:p>
            <a:pPr lvl="0"/>
            <a:r>
              <a:rPr lang="ru-RU" dirty="0"/>
              <a:t>Второй уровень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3990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91FFB-A046-8D61-48ED-D1DDBD097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99886"/>
            <a:ext cx="8797490" cy="609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D3001F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br>
              <a:rPr lang="en-GB" dirty="0"/>
            </a:br>
            <a:endParaRPr lang="en-UA" dirty="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47639185-F3AE-4023-9689-A39351E6C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ECC299E-D423-455D-BCC0-9BDCA89F46B6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исунок 8">
            <a:extLst>
              <a:ext uri="{FF2B5EF4-FFF2-40B4-BE49-F238E27FC236}">
                <a16:creationId xmlns:a16="http://schemas.microsoft.com/office/drawing/2014/main" id="{979FB6D6-155E-4890-B1BD-2B0D9562C6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9438" y="2300288"/>
            <a:ext cx="6056312" cy="3327400"/>
          </a:xfrm>
        </p:spPr>
        <p:txBody>
          <a:bodyPr/>
          <a:lstStyle/>
          <a:p>
            <a:endParaRPr lang="uk-UA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0ED9631D-7774-4B4A-AD76-B51C472E0A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67575" y="2300288"/>
            <a:ext cx="4344987" cy="33274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05438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11">
            <a:extLst>
              <a:ext uri="{FF2B5EF4-FFF2-40B4-BE49-F238E27FC236}">
                <a16:creationId xmlns:a16="http://schemas.microsoft.com/office/drawing/2014/main" id="{D77AD668-2635-48C5-B177-7FF9285829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0950" y="4196298"/>
            <a:ext cx="3310638" cy="2160588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8" name="Текст 11">
            <a:extLst>
              <a:ext uri="{FF2B5EF4-FFF2-40B4-BE49-F238E27FC236}">
                <a16:creationId xmlns:a16="http://schemas.microsoft.com/office/drawing/2014/main" id="{66DE28EE-6913-4C0B-BED6-A5369D1E07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7888" y="4200983"/>
            <a:ext cx="3310638" cy="2160588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9" name="Текст 11">
            <a:extLst>
              <a:ext uri="{FF2B5EF4-FFF2-40B4-BE49-F238E27FC236}">
                <a16:creationId xmlns:a16="http://schemas.microsoft.com/office/drawing/2014/main" id="{031E4217-9F82-4BF0-AA08-5E9F73307EC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54826" y="4200983"/>
            <a:ext cx="3310638" cy="2160588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id="{65237D69-0ADF-4123-A2CA-28585E20A20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8325" y="1917700"/>
            <a:ext cx="3243263" cy="2160588"/>
          </a:xfrm>
        </p:spPr>
        <p:txBody>
          <a:bodyPr/>
          <a:lstStyle/>
          <a:p>
            <a:endParaRPr lang="uk-UA"/>
          </a:p>
        </p:txBody>
      </p:sp>
      <p:sp>
        <p:nvSpPr>
          <p:cNvPr id="24" name="Рисунок 22">
            <a:extLst>
              <a:ext uri="{FF2B5EF4-FFF2-40B4-BE49-F238E27FC236}">
                <a16:creationId xmlns:a16="http://schemas.microsoft.com/office/drawing/2014/main" id="{AA6A0795-3961-4288-91FC-7C18E2058A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3885" y="1922385"/>
            <a:ext cx="3243263" cy="2160588"/>
          </a:xfrm>
        </p:spPr>
        <p:txBody>
          <a:bodyPr/>
          <a:lstStyle/>
          <a:p>
            <a:endParaRPr lang="uk-UA"/>
          </a:p>
        </p:txBody>
      </p:sp>
      <p:sp>
        <p:nvSpPr>
          <p:cNvPr id="25" name="Рисунок 22">
            <a:extLst>
              <a:ext uri="{FF2B5EF4-FFF2-40B4-BE49-F238E27FC236}">
                <a16:creationId xmlns:a16="http://schemas.microsoft.com/office/drawing/2014/main" id="{1CE5F099-90D5-4042-A78C-1E953CCC16A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80261" y="1922385"/>
            <a:ext cx="3243263" cy="2160588"/>
          </a:xfrm>
        </p:spPr>
        <p:txBody>
          <a:bodyPr/>
          <a:lstStyle/>
          <a:p>
            <a:endParaRPr lang="uk-UA"/>
          </a:p>
        </p:txBody>
      </p:sp>
      <p:cxnSp>
        <p:nvCxnSpPr>
          <p:cNvPr id="16" name="Straight Connector 18">
            <a:extLst>
              <a:ext uri="{FF2B5EF4-FFF2-40B4-BE49-F238E27FC236}">
                <a16:creationId xmlns:a16="http://schemas.microsoft.com/office/drawing/2014/main" id="{49402670-1377-47DE-B809-2B4A6B4F7BA2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7">
            <a:extLst>
              <a:ext uri="{FF2B5EF4-FFF2-40B4-BE49-F238E27FC236}">
                <a16:creationId xmlns:a16="http://schemas.microsoft.com/office/drawing/2014/main" id="{78359F60-3320-4111-933A-90E52C57A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BEA3F460-0855-47E4-B1BC-E7E51B35BF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99886"/>
            <a:ext cx="8797490" cy="609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D3001F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br>
              <a:rPr lang="en-GB" dirty="0"/>
            </a:b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708664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6554B0-0FC1-6B47-3794-22D5147AB8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213922-A909-430A-BEC0-E70B17A02933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15241922-70CF-4D9A-84A1-1FE575C101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99886"/>
            <a:ext cx="8797490" cy="609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D3001F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br>
              <a:rPr lang="en-GB" dirty="0"/>
            </a:br>
            <a:endParaRPr lang="en-UA" dirty="0"/>
          </a:p>
        </p:txBody>
      </p:sp>
      <p:sp>
        <p:nvSpPr>
          <p:cNvPr id="14" name="Таблица 13">
            <a:extLst>
              <a:ext uri="{FF2B5EF4-FFF2-40B4-BE49-F238E27FC236}">
                <a16:creationId xmlns:a16="http://schemas.microsoft.com/office/drawing/2014/main" id="{AA1168F8-8903-4D98-B6A8-8D3351B5B61B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627063" y="2011363"/>
            <a:ext cx="11110912" cy="3946525"/>
          </a:xfr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24822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>
            <a:extLst>
              <a:ext uri="{FF2B5EF4-FFF2-40B4-BE49-F238E27FC236}">
                <a16:creationId xmlns:a16="http://schemas.microsoft.com/office/drawing/2014/main" id="{046B1AA9-EA62-462C-81CE-AD4ED507D4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42094" y="2151840"/>
            <a:ext cx="4498305" cy="485634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id="{80939517-7EDC-4FB1-8EBC-398832A2CA84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1330325" y="2782888"/>
            <a:ext cx="4410075" cy="3059112"/>
          </a:xfrm>
        </p:spPr>
        <p:txBody>
          <a:bodyPr/>
          <a:lstStyle/>
          <a:p>
            <a:endParaRPr lang="uk-UA"/>
          </a:p>
        </p:txBody>
      </p:sp>
      <p:sp>
        <p:nvSpPr>
          <p:cNvPr id="11" name="Диаграмма 2">
            <a:extLst>
              <a:ext uri="{FF2B5EF4-FFF2-40B4-BE49-F238E27FC236}">
                <a16:creationId xmlns:a16="http://schemas.microsoft.com/office/drawing/2014/main" id="{83C1BE5D-4376-451F-8884-7455950E90FC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6451489" y="2782872"/>
            <a:ext cx="4410075" cy="3059112"/>
          </a:xfrm>
        </p:spPr>
        <p:txBody>
          <a:bodyPr/>
          <a:lstStyle/>
          <a:p>
            <a:endParaRPr lang="uk-UA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6554B0-0FC1-6B47-3794-22D5147AB8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213922-A909-430A-BEC0-E70B17A02933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DAAC9CFF-379A-4FFF-ACA5-067F8B0EC5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99886"/>
            <a:ext cx="8797490" cy="609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D3001F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br>
              <a:rPr lang="en-GB" dirty="0"/>
            </a:br>
            <a:endParaRPr lang="en-UA" dirty="0"/>
          </a:p>
        </p:txBody>
      </p:sp>
      <p:sp>
        <p:nvSpPr>
          <p:cNvPr id="13" name="Текст 11">
            <a:extLst>
              <a:ext uri="{FF2B5EF4-FFF2-40B4-BE49-F238E27FC236}">
                <a16:creationId xmlns:a16="http://schemas.microsoft.com/office/drawing/2014/main" id="{5A8B6352-23E2-4802-A1E5-038BC13D4AA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88123" y="2151840"/>
            <a:ext cx="4498305" cy="485634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1694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6554B0-0FC1-6B47-3794-22D5147AB8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213922-A909-430A-BEC0-E70B17A02933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537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6554B0-0FC1-6B47-3794-22D5147AB8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86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0901DFC-C2AC-2B93-3E5A-6BE4AE0F96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988" y="439838"/>
            <a:ext cx="1190417" cy="114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0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8A4EE4-DC15-5E66-E72C-E5846613E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9A6A29-D39A-DEAB-916B-D02FB7792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841D3-A525-43A6-BEEE-1BDD521D2E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AD99A-018F-5540-9E40-B0FE64F3ED22}" type="datetimeFigureOut">
              <a:rPr lang="en-UA" smtClean="0"/>
              <a:t>08/27/2025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285A6-C771-6739-D3A8-FDB717F148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97854-A229-D298-590C-ACF228637F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80CF3-D3F4-0C4D-9AC0-C7FD030CE0B9}" type="slidenum">
              <a:rPr lang="en-UA" smtClean="0"/>
              <a:t>‹№›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504031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60" r:id="rId4"/>
    <p:sldLayoutId id="2147483650" r:id="rId5"/>
    <p:sldLayoutId id="2147483661" r:id="rId6"/>
    <p:sldLayoutId id="2147483662" r:id="rId7"/>
    <p:sldLayoutId id="2147483663" r:id="rId8"/>
    <p:sldLayoutId id="2147483652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35000"/>
            </a:schemeClr>
          </a:solidFill>
          <a:ln>
            <a:solidFill>
              <a:schemeClr val="dk1">
                <a:shade val="50000"/>
                <a:alpha val="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Прямокутник 7"/>
          <p:cNvSpPr/>
          <p:nvPr/>
        </p:nvSpPr>
        <p:spPr>
          <a:xfrm>
            <a:off x="0" y="3507129"/>
            <a:ext cx="12192000" cy="237281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1593321" y="4188119"/>
            <a:ext cx="35187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00" b="1" dirty="0">
                <a:solidFill>
                  <a:schemeClr val="bg1"/>
                </a:solidFill>
              </a:rPr>
              <a:t>ФАКТОРИНГ</a:t>
            </a:r>
            <a:endParaRPr lang="uk-UA" sz="4200" b="1" dirty="0">
              <a:solidFill>
                <a:schemeClr val="bg1"/>
              </a:solidFill>
            </a:endParaRPr>
          </a:p>
        </p:txBody>
      </p:sp>
      <p:cxnSp>
        <p:nvCxnSpPr>
          <p:cNvPr id="12" name="Пряма сполучна лінія 11"/>
          <p:cNvCxnSpPr/>
          <p:nvPr/>
        </p:nvCxnSpPr>
        <p:spPr>
          <a:xfrm>
            <a:off x="6308203" y="4290060"/>
            <a:ext cx="0" cy="8432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599701" y="4576387"/>
            <a:ext cx="4699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Департамент корпоративного та </a:t>
            </a:r>
            <a:endParaRPr lang="en-US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торгового </a:t>
            </a:r>
            <a:r>
              <a:rPr lang="ru-RU" sz="1600" dirty="0" err="1">
                <a:solidFill>
                  <a:schemeClr val="bg1"/>
                </a:solidFill>
              </a:rPr>
              <a:t>фінансування</a:t>
            </a:r>
            <a:endParaRPr lang="uk-UA" sz="1600" dirty="0">
              <a:solidFill>
                <a:schemeClr val="bg1"/>
              </a:solidFill>
            </a:endParaRPr>
          </a:p>
        </p:txBody>
      </p:sp>
      <p:cxnSp>
        <p:nvCxnSpPr>
          <p:cNvPr id="19" name="Пряма сполучна лінія 18"/>
          <p:cNvCxnSpPr/>
          <p:nvPr/>
        </p:nvCxnSpPr>
        <p:spPr>
          <a:xfrm>
            <a:off x="10071615" y="4576387"/>
            <a:ext cx="0" cy="55695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350710" y="4557451"/>
            <a:ext cx="1698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dirty="0">
                <a:solidFill>
                  <a:schemeClr val="bg1"/>
                </a:solidFill>
              </a:rPr>
              <a:t>2025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C1A936-4130-2202-CE0B-65B1420B35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613" y="385944"/>
            <a:ext cx="950488" cy="95048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1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2"/>
          <a:srcRect b="11817"/>
          <a:stretch/>
        </p:blipFill>
        <p:spPr>
          <a:xfrm>
            <a:off x="537" y="3638514"/>
            <a:ext cx="12191463" cy="32037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13259"/>
            <a:ext cx="12191463" cy="36330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3044" y="0"/>
            <a:ext cx="15574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CDD7E6"/>
                </a:solidFill>
              </a:rPr>
              <a:t>….</a:t>
            </a:r>
            <a:endParaRPr lang="uk-UA" sz="5000" dirty="0">
              <a:solidFill>
                <a:srgbClr val="CDD7E6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633044" y="832123"/>
            <a:ext cx="5415280" cy="348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200" dirty="0">
                <a:solidFill>
                  <a:srgbClr val="1E54A2"/>
                </a:solidFill>
                <a:latin typeface="Bahnschrift" panose="020B0502040204020203" pitchFamily="34" charset="0"/>
              </a:rPr>
              <a:t>Я бачу, вас цікавить факторинг</a:t>
            </a:r>
          </a:p>
        </p:txBody>
      </p:sp>
      <p:sp>
        <p:nvSpPr>
          <p:cNvPr id="22" name="Прямокутник 21"/>
          <p:cNvSpPr/>
          <p:nvPr/>
        </p:nvSpPr>
        <p:spPr>
          <a:xfrm>
            <a:off x="165581" y="1240840"/>
            <a:ext cx="5517571" cy="1001785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uk-UA" dirty="0">
                <a:solidFill>
                  <a:srgbClr val="1E54A2"/>
                </a:solidFill>
                <a:latin typeface="Bahnschrift" panose="020B0502040204020203" pitchFamily="34" charset="0"/>
              </a:rPr>
              <a:t>ФАКТОРИНГ</a:t>
            </a:r>
            <a:r>
              <a:rPr lang="uk-UA" sz="2200" dirty="0">
                <a:solidFill>
                  <a:srgbClr val="1E54A2"/>
                </a:solidFill>
                <a:latin typeface="Bahnschrift" panose="020B0502040204020203" pitchFamily="34" charset="0"/>
              </a:rPr>
              <a:t> 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–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це комплекс фінансових послуг для покупців та постачальників, які ведуть торгівельну діяльність на умовах відстрочення платежу.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"/>
          <a:stretch/>
        </p:blipFill>
        <p:spPr>
          <a:xfrm>
            <a:off x="6603024" y="320271"/>
            <a:ext cx="4964136" cy="5787882"/>
          </a:xfrm>
          <a:prstGeom prst="roundRect">
            <a:avLst>
              <a:gd name="adj" fmla="val 2253"/>
            </a:avLst>
          </a:prstGeom>
          <a:effectLst>
            <a:softEdge rad="0"/>
          </a:effectLst>
        </p:spPr>
      </p:pic>
      <p:sp>
        <p:nvSpPr>
          <p:cNvPr id="29" name="Прямокутник 28"/>
          <p:cNvSpPr/>
          <p:nvPr/>
        </p:nvSpPr>
        <p:spPr>
          <a:xfrm>
            <a:off x="165817" y="2361589"/>
            <a:ext cx="5300263" cy="4328246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Максимальний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строк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ліміту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Клієнта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- </a:t>
            </a:r>
            <a:r>
              <a:rPr lang="ru-RU" sz="1400" b="1" dirty="0">
                <a:solidFill>
                  <a:schemeClr val="accent1"/>
                </a:solidFill>
              </a:rPr>
              <a:t>60 </a:t>
            </a:r>
            <a:r>
              <a:rPr lang="ru-RU" sz="1400" b="1" dirty="0" err="1">
                <a:solidFill>
                  <a:schemeClr val="accent1"/>
                </a:solidFill>
              </a:rPr>
              <a:t>місяців</a:t>
            </a:r>
            <a:br>
              <a:rPr lang="ru-RU" sz="1400" b="1" dirty="0">
                <a:solidFill>
                  <a:schemeClr val="accent1"/>
                </a:solidFill>
              </a:rPr>
            </a:br>
            <a:br>
              <a:rPr lang="ru-RU" sz="1400" b="1" dirty="0">
                <a:solidFill>
                  <a:schemeClr val="tx1"/>
                </a:solidFill>
              </a:rPr>
            </a:b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Максимальний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строк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відстрочки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платежу за контрактом </a:t>
            </a:r>
            <a:r>
              <a:rPr lang="ru-RU" sz="1400" b="1" dirty="0">
                <a:solidFill>
                  <a:schemeClr val="accent1"/>
                </a:solidFill>
              </a:rPr>
              <a:t>- </a:t>
            </a:r>
            <a:r>
              <a:rPr lang="uk-UA" sz="1400" b="1" dirty="0">
                <a:solidFill>
                  <a:schemeClr val="accent1"/>
                </a:solidFill>
              </a:rPr>
              <a:t>до </a:t>
            </a:r>
            <a:r>
              <a:rPr lang="en-US" sz="1400" b="1" dirty="0">
                <a:solidFill>
                  <a:schemeClr val="accent1"/>
                </a:solidFill>
              </a:rPr>
              <a:t>36</a:t>
            </a:r>
            <a:r>
              <a:rPr lang="uk-UA" sz="1400" b="1" dirty="0">
                <a:solidFill>
                  <a:schemeClr val="accent1"/>
                </a:solidFill>
              </a:rPr>
              <a:t>0 </a:t>
            </a:r>
            <a:r>
              <a:rPr lang="uk-UA" sz="1400" b="1" dirty="0" err="1">
                <a:solidFill>
                  <a:schemeClr val="accent1"/>
                </a:solidFill>
              </a:rPr>
              <a:t>к.д</a:t>
            </a:r>
            <a:r>
              <a:rPr lang="uk-UA" sz="1400" b="1" dirty="0">
                <a:solidFill>
                  <a:schemeClr val="accent1"/>
                </a:solidFill>
              </a:rPr>
              <a:t>.</a:t>
            </a:r>
            <a:br>
              <a:rPr lang="uk-UA" sz="1400" b="1" dirty="0">
                <a:solidFill>
                  <a:schemeClr val="tx1"/>
                </a:solidFill>
              </a:rPr>
            </a:br>
            <a:br>
              <a:rPr lang="uk-UA" sz="1400" b="1" dirty="0">
                <a:solidFill>
                  <a:schemeClr val="tx1"/>
                </a:solidFill>
              </a:rPr>
            </a:b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Сплата відсотків – </a:t>
            </a:r>
            <a:r>
              <a:rPr lang="uk-UA" sz="1400" b="1" dirty="0">
                <a:solidFill>
                  <a:schemeClr val="accent1"/>
                </a:solidFill>
              </a:rPr>
              <a:t>щомісячно </a:t>
            </a:r>
            <a:r>
              <a:rPr lang="uk-UA" sz="1400" b="1">
                <a:solidFill>
                  <a:schemeClr val="accent1"/>
                </a:solidFill>
              </a:rPr>
              <a:t>– </a:t>
            </a:r>
            <a:r>
              <a:rPr lang="ru-RU" sz="1400" b="1">
                <a:solidFill>
                  <a:schemeClr val="accent1"/>
                </a:solidFill>
              </a:rPr>
              <a:t>21,5</a:t>
            </a:r>
            <a:r>
              <a:rPr lang="uk-UA" sz="1400" b="1" dirty="0">
                <a:solidFill>
                  <a:schemeClr val="accent1"/>
                </a:solidFill>
              </a:rPr>
              <a:t>% на рік</a:t>
            </a:r>
          </a:p>
          <a:p>
            <a:pPr lvl="1"/>
            <a:r>
              <a:rPr lang="uk-UA" sz="1400" b="1" dirty="0">
                <a:solidFill>
                  <a:schemeClr val="tx1"/>
                </a:solidFill>
              </a:rPr>
              <a:t>                            </a:t>
            </a:r>
            <a:r>
              <a:rPr lang="uk-UA" sz="1400" b="1" dirty="0">
                <a:solidFill>
                  <a:schemeClr val="accent1"/>
                </a:solidFill>
              </a:rPr>
              <a:t>схема депонування </a:t>
            </a:r>
            <a:r>
              <a:rPr lang="uk-UA" sz="1400" b="1">
                <a:solidFill>
                  <a:schemeClr val="accent1"/>
                </a:solidFill>
              </a:rPr>
              <a:t>-20,5</a:t>
            </a:r>
            <a:r>
              <a:rPr lang="uk-UA" sz="1400" b="1" dirty="0">
                <a:solidFill>
                  <a:schemeClr val="accent1"/>
                </a:solidFill>
              </a:rPr>
              <a:t>% </a:t>
            </a:r>
            <a:r>
              <a:rPr lang="uk-UA" sz="1400" b="1">
                <a:solidFill>
                  <a:schemeClr val="accent1"/>
                </a:solidFill>
              </a:rPr>
              <a:t>на рік</a:t>
            </a:r>
          </a:p>
          <a:p>
            <a:pPr lvl="1"/>
            <a:r>
              <a:rPr lang="uk-UA" sz="1400" b="1">
                <a:solidFill>
                  <a:schemeClr val="accent1"/>
                </a:solidFill>
              </a:rPr>
              <a:t>                            щомісячно – 13%*</a:t>
            </a:r>
            <a:br>
              <a:rPr lang="uk-UA" sz="1400" b="1" dirty="0">
                <a:solidFill>
                  <a:schemeClr val="accent1"/>
                </a:solidFill>
              </a:rPr>
            </a:br>
            <a:br>
              <a:rPr lang="uk-UA" sz="1400" b="1" dirty="0">
                <a:solidFill>
                  <a:schemeClr val="tx1"/>
                </a:solidFill>
              </a:rPr>
            </a:b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Максимальний строк Періоду очікування (ПО) – </a:t>
            </a:r>
            <a:r>
              <a:rPr lang="uk-UA" sz="1400" b="1" dirty="0">
                <a:solidFill>
                  <a:schemeClr val="accent1"/>
                </a:solidFill>
              </a:rPr>
              <a:t>30 </a:t>
            </a:r>
            <a:r>
              <a:rPr lang="uk-UA" sz="1400" b="1" dirty="0" err="1">
                <a:solidFill>
                  <a:schemeClr val="accent1"/>
                </a:solidFill>
              </a:rPr>
              <a:t>к.д</a:t>
            </a:r>
            <a:r>
              <a:rPr lang="uk-UA" sz="1400" b="1" dirty="0">
                <a:solidFill>
                  <a:schemeClr val="accent1"/>
                </a:solidFill>
              </a:rPr>
              <a:t>. </a:t>
            </a:r>
          </a:p>
          <a:p>
            <a:pPr lvl="1"/>
            <a:r>
              <a:rPr lang="uk-UA" sz="1400" b="1" dirty="0">
                <a:solidFill>
                  <a:schemeClr val="accent1"/>
                </a:solidFill>
              </a:rPr>
              <a:t>Виключення група ДТЕК – ПО 60 </a:t>
            </a:r>
            <a:r>
              <a:rPr lang="uk-UA" sz="1400" b="1" err="1">
                <a:solidFill>
                  <a:schemeClr val="accent1"/>
                </a:solidFill>
              </a:rPr>
              <a:t>к</a:t>
            </a:r>
            <a:r>
              <a:rPr lang="uk-UA" sz="1400" b="1">
                <a:solidFill>
                  <a:schemeClr val="accent1"/>
                </a:solidFill>
              </a:rPr>
              <a:t>.д</a:t>
            </a:r>
            <a:r>
              <a:rPr lang="uk-UA" sz="1400" b="1" dirty="0">
                <a:solidFill>
                  <a:schemeClr val="accent1"/>
                </a:solidFill>
              </a:rPr>
              <a:t>.</a:t>
            </a:r>
          </a:p>
          <a:p>
            <a:pPr lvl="1"/>
            <a:br>
              <a:rPr lang="uk-UA" sz="1400" b="1" dirty="0">
                <a:solidFill>
                  <a:schemeClr val="tx1"/>
                </a:solidFill>
              </a:rPr>
            </a:b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Розмір фінансування – </a:t>
            </a:r>
            <a:r>
              <a:rPr lang="uk-UA" sz="1400" b="1" dirty="0">
                <a:solidFill>
                  <a:schemeClr val="accent1"/>
                </a:solidFill>
              </a:rPr>
              <a:t>до 100% </a:t>
            </a:r>
            <a:r>
              <a:rPr lang="ru-RU" sz="1400" b="1" dirty="0" err="1">
                <a:solidFill>
                  <a:schemeClr val="accent1"/>
                </a:solidFill>
              </a:rPr>
              <a:t>від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первинних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документів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- Схема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депонування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– </a:t>
            </a:r>
            <a:r>
              <a:rPr lang="ru-RU" sz="1400" b="1" dirty="0" err="1">
                <a:solidFill>
                  <a:schemeClr val="accent1"/>
                </a:solidFill>
              </a:rPr>
              <a:t>фінансуємо</a:t>
            </a:r>
            <a:r>
              <a:rPr lang="ru-RU" sz="1400" b="1" dirty="0">
                <a:solidFill>
                  <a:schemeClr val="accent1"/>
                </a:solidFill>
              </a:rPr>
              <a:t> до 100%</a:t>
            </a:r>
          </a:p>
          <a:p>
            <a:pPr lvl="1"/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- Аванс без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застосування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депонування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– </a:t>
            </a:r>
            <a:r>
              <a:rPr lang="ru-RU" sz="1400" b="1" dirty="0">
                <a:solidFill>
                  <a:schemeClr val="accent1"/>
                </a:solidFill>
              </a:rPr>
              <a:t>до 94% </a:t>
            </a:r>
          </a:p>
          <a:p>
            <a:pPr lvl="1"/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решта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6%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перераховується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по факту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отримання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оплати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від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покупця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lvl="1"/>
            <a:endParaRPr lang="uk-UA" sz="1400" b="1" dirty="0">
              <a:solidFill>
                <a:schemeClr val="tx1"/>
              </a:solidFill>
            </a:endParaRPr>
          </a:p>
          <a:p>
            <a:pPr lvl="1"/>
            <a:endParaRPr lang="uk-UA" sz="1400" b="1" dirty="0">
              <a:solidFill>
                <a:schemeClr val="tx1"/>
              </a:solidFill>
            </a:endParaRPr>
          </a:p>
        </p:txBody>
      </p:sp>
      <p:sp>
        <p:nvSpPr>
          <p:cNvPr id="12" name="Полілінія 11"/>
          <p:cNvSpPr/>
          <p:nvPr/>
        </p:nvSpPr>
        <p:spPr>
          <a:xfrm>
            <a:off x="508082" y="2437320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Полілінія 31"/>
          <p:cNvSpPr/>
          <p:nvPr/>
        </p:nvSpPr>
        <p:spPr>
          <a:xfrm>
            <a:off x="508082" y="2866319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3" name="Полілінія 32"/>
          <p:cNvSpPr/>
          <p:nvPr/>
        </p:nvSpPr>
        <p:spPr>
          <a:xfrm>
            <a:off x="508082" y="3501708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4" name="Полілінія 33"/>
          <p:cNvSpPr/>
          <p:nvPr/>
        </p:nvSpPr>
        <p:spPr>
          <a:xfrm>
            <a:off x="508082" y="4407164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5" name="Полілінія 34"/>
          <p:cNvSpPr/>
          <p:nvPr/>
        </p:nvSpPr>
        <p:spPr>
          <a:xfrm>
            <a:off x="508082" y="5014680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024" y="313951"/>
            <a:ext cx="5065311" cy="5790104"/>
          </a:xfrm>
          <a:prstGeom prst="roundRect">
            <a:avLst>
              <a:gd name="adj" fmla="val 2434"/>
            </a:avLst>
          </a:prstGeom>
        </p:spPr>
      </p:pic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1DA47C84-577E-0C05-8670-E73D177E8F27}"/>
              </a:ext>
            </a:extLst>
          </p:cNvPr>
          <p:cNvSpPr/>
          <p:nvPr/>
        </p:nvSpPr>
        <p:spPr>
          <a:xfrm>
            <a:off x="175977" y="6431257"/>
            <a:ext cx="10776503" cy="406423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>
                <a:solidFill>
                  <a:srgbClr val="1E54A2"/>
                </a:solidFill>
                <a:latin typeface="Bahnschrift" panose="020B0502040204020203" pitchFamily="34" charset="0"/>
              </a:rPr>
              <a:t>*Відсоткова ставка по державній Програмі підтримки бізнесу «Доступний факторинг»</a:t>
            </a:r>
            <a:endParaRPr lang="uk-UA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77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ілінія 5"/>
          <p:cNvSpPr/>
          <p:nvPr/>
        </p:nvSpPr>
        <p:spPr>
          <a:xfrm>
            <a:off x="4206077" y="2009670"/>
            <a:ext cx="3758400" cy="3758084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олілінія 6"/>
          <p:cNvSpPr/>
          <p:nvPr/>
        </p:nvSpPr>
        <p:spPr>
          <a:xfrm>
            <a:off x="4206077" y="2009670"/>
            <a:ext cx="3758400" cy="3758084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5250804" y="3618948"/>
            <a:ext cx="2013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/>
              <a:t>ВІДМІННОСТІ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09647" y="3930702"/>
            <a:ext cx="1459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факторингу від кредиту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3044" y="0"/>
            <a:ext cx="15574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CDD7E6"/>
                </a:solidFill>
              </a:rPr>
              <a:t>….</a:t>
            </a:r>
            <a:endParaRPr lang="uk-UA" sz="5000" dirty="0">
              <a:solidFill>
                <a:srgbClr val="CDD7E6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633044" y="832123"/>
            <a:ext cx="5415280" cy="348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200" dirty="0">
                <a:solidFill>
                  <a:srgbClr val="1E54A2"/>
                </a:solidFill>
                <a:latin typeface="Bahnschrift" panose="020B0502040204020203" pitchFamily="34" charset="0"/>
              </a:rPr>
              <a:t>ВІДМІННОСТІ факторингу від кредиту</a:t>
            </a:r>
          </a:p>
        </p:txBody>
      </p:sp>
      <p:cxnSp>
        <p:nvCxnSpPr>
          <p:cNvPr id="12" name="Пряма сполучна лінія 11"/>
          <p:cNvCxnSpPr/>
          <p:nvPr/>
        </p:nvCxnSpPr>
        <p:spPr>
          <a:xfrm flipH="1">
            <a:off x="4043680" y="2621280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 сполучна лінія 12"/>
          <p:cNvCxnSpPr/>
          <p:nvPr/>
        </p:nvCxnSpPr>
        <p:spPr>
          <a:xfrm flipH="1">
            <a:off x="3479800" y="3945528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 сполучна лінія 15"/>
          <p:cNvCxnSpPr/>
          <p:nvPr/>
        </p:nvCxnSpPr>
        <p:spPr>
          <a:xfrm flipH="1">
            <a:off x="7609840" y="2636520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 сполучна лінія 16"/>
          <p:cNvCxnSpPr/>
          <p:nvPr/>
        </p:nvCxnSpPr>
        <p:spPr>
          <a:xfrm flipH="1">
            <a:off x="8126485" y="3960768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сполучна лінія 17"/>
          <p:cNvCxnSpPr/>
          <p:nvPr/>
        </p:nvCxnSpPr>
        <p:spPr>
          <a:xfrm flipH="1">
            <a:off x="7603245" y="5179968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656634" y="2439463"/>
            <a:ext cx="3482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Легкість оформлення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0157" y="2710198"/>
            <a:ext cx="3482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>
                <a:solidFill>
                  <a:schemeClr val="accent1"/>
                </a:solidFill>
              </a:rPr>
              <a:t>Мінімальний пакет документів 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для отримання фінансування</a:t>
            </a:r>
          </a:p>
        </p:txBody>
      </p:sp>
      <p:cxnSp>
        <p:nvCxnSpPr>
          <p:cNvPr id="24" name="Пряма сполучна лінія 23"/>
          <p:cNvCxnSpPr/>
          <p:nvPr/>
        </p:nvCxnSpPr>
        <p:spPr>
          <a:xfrm flipH="1">
            <a:off x="4037085" y="5164728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55671" y="3761425"/>
            <a:ext cx="3482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Мінімальні вимоги до Клієнта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5671" y="4039279"/>
            <a:ext cx="3482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Строк існування бізнесу </a:t>
            </a:r>
            <a:r>
              <a:rPr lang="uk-UA" sz="1400" b="1" dirty="0">
                <a:solidFill>
                  <a:schemeClr val="accent1"/>
                </a:solidFill>
              </a:rPr>
              <a:t>від 6 місяців. 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Лояльні умови з боку банку до фінансової звітності Клієнта.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75773" y="4965550"/>
            <a:ext cx="2993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Швидке прийняття рішення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75773" y="5235530"/>
            <a:ext cx="3482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Середній час прийняття рішення складає </a:t>
            </a:r>
            <a:r>
              <a:rPr lang="uk-UA" sz="1400" b="1" dirty="0">
                <a:solidFill>
                  <a:schemeClr val="accent1"/>
                </a:solidFill>
              </a:rPr>
              <a:t>до 1 робочого дня.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29354" y="2439463"/>
            <a:ext cx="3482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Сума фінансування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129354" y="2710198"/>
            <a:ext cx="3482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При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фактрингову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фінансування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accent1"/>
                </a:solidFill>
              </a:rPr>
              <a:t>сума не </a:t>
            </a:r>
            <a:r>
              <a:rPr lang="ru-RU" sz="1400" b="1" dirty="0" err="1">
                <a:solidFill>
                  <a:schemeClr val="accent1"/>
                </a:solidFill>
              </a:rPr>
              <a:t>обмежена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та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може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збільшуватися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із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ростом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продажів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Клієнта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uk-UA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15451" y="3787801"/>
            <a:ext cx="3482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Прозоре </a:t>
            </a:r>
            <a:r>
              <a:rPr lang="ru-RU" sz="1600" b="1" dirty="0" err="1"/>
              <a:t>ціноутворення</a:t>
            </a:r>
            <a:endParaRPr lang="uk-UA" sz="1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8715451" y="4065655"/>
            <a:ext cx="32429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По факторингу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нараховується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виключно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відсоткова</a:t>
            </a:r>
            <a:r>
              <a:rPr lang="ru-RU" sz="1400" b="1" dirty="0">
                <a:solidFill>
                  <a:schemeClr val="accent1"/>
                </a:solidFill>
              </a:rPr>
              <a:t> ставка</a:t>
            </a:r>
            <a:r>
              <a:rPr lang="en-US" sz="1400" b="1" dirty="0">
                <a:solidFill>
                  <a:schemeClr val="accent1"/>
                </a:solidFill>
              </a:rPr>
              <a:t>,</a:t>
            </a:r>
          </a:p>
          <a:p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ком</a:t>
            </a:r>
            <a:r>
              <a:rPr lang="uk-UA" sz="1400" dirty="0" err="1">
                <a:solidFill>
                  <a:schemeClr val="accent3">
                    <a:lumMod val="75000"/>
                  </a:schemeClr>
                </a:solidFill>
              </a:rPr>
              <a:t>ісії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 відсутні.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60674" y="4983134"/>
            <a:ext cx="4083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Бланкове фінансування, без застави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60674" y="5253114"/>
            <a:ext cx="3482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Банк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викупає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право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вимоги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коштів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по </a:t>
            </a:r>
            <a:r>
              <a:rPr lang="ru-RU" sz="1400" b="1" dirty="0" err="1">
                <a:solidFill>
                  <a:schemeClr val="accent1"/>
                </a:solidFill>
              </a:rPr>
              <a:t>видатковим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накладним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або</a:t>
            </a:r>
            <a:r>
              <a:rPr lang="ru-RU" sz="1400" b="1" dirty="0">
                <a:solidFill>
                  <a:schemeClr val="accent1"/>
                </a:solidFill>
              </a:rPr>
              <a:t> актам </a:t>
            </a:r>
            <a:r>
              <a:rPr lang="ru-RU" sz="1400" b="1" dirty="0" err="1">
                <a:solidFill>
                  <a:schemeClr val="accent1"/>
                </a:solidFill>
              </a:rPr>
              <a:t>виконаних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робіт</a:t>
            </a:r>
            <a:r>
              <a:rPr lang="ru-RU" sz="1400" b="1" dirty="0">
                <a:solidFill>
                  <a:schemeClr val="accent1"/>
                </a:solidFill>
              </a:rPr>
              <a:t>.</a:t>
            </a:r>
            <a:endParaRPr lang="uk-UA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5" name="Picture 6">
            <a:extLst>
              <a:ext uri="{FF2B5EF4-FFF2-40B4-BE49-F238E27FC236}">
                <a16:creationId xmlns:a16="http://schemas.microsoft.com/office/drawing/2014/main" id="{31910AB1-E160-A935-3BE6-A260CDAFA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537" y="796537"/>
            <a:ext cx="1097598" cy="43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945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CBF7E-30FE-C461-6B80-2E7BF5BE9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2">
            <a:extLst>
              <a:ext uri="{FF2B5EF4-FFF2-40B4-BE49-F238E27FC236}">
                <a16:creationId xmlns:a16="http://schemas.microsoft.com/office/drawing/2014/main" id="{80C37081-0DC9-F0D6-2F15-B596F306E417}"/>
              </a:ext>
            </a:extLst>
          </p:cNvPr>
          <p:cNvGraphicFramePr>
            <a:graphicFrameLocks noGrp="1"/>
          </p:cNvGraphicFramePr>
          <p:nvPr/>
        </p:nvGraphicFramePr>
        <p:xfrm>
          <a:off x="421708" y="1125834"/>
          <a:ext cx="11252641" cy="41379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77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75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9208">
                <a:tc gridSpan="2">
                  <a:txBody>
                    <a:bodyPr/>
                    <a:lstStyle/>
                    <a:p>
                      <a:pPr marL="307340" algn="l">
                        <a:lnSpc>
                          <a:spcPts val="1410"/>
                        </a:lnSpc>
                        <a:spcBef>
                          <a:spcPts val="1015"/>
                        </a:spcBef>
                      </a:pPr>
                      <a:endParaRPr sz="1200" b="1" i="0" spc="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12890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0C2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07340" algn="l">
                        <a:lnSpc>
                          <a:spcPts val="1410"/>
                        </a:lnSpc>
                        <a:spcBef>
                          <a:spcPts val="1015"/>
                        </a:spcBef>
                      </a:pPr>
                      <a:endParaRPr sz="1200" b="1" i="0" spc="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12890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0C2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Клієнт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5016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</a:t>
                      </a:r>
                      <a:r>
                        <a:rPr lang="uk-UA" sz="1400" kern="120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пов'язана особа з Банком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:</a:t>
                      </a:r>
                      <a:endParaRPr lang="uk-UA" sz="1400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 - юридична особа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 -</a:t>
                      </a:r>
                      <a:r>
                        <a:rPr lang="uk-UA" sz="1400" kern="120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ФОП</a:t>
                      </a:r>
                    </a:p>
                  </a:txBody>
                  <a:tcPr marL="0" marR="0" marT="5016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Строк ведення діяльності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952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12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місяців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952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</a:t>
                      </a: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Відсоткова ставка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651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клієнт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сплачує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- 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13%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річних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суми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наданого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фінансування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комісії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відсутні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1651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Макс. ліміт фінансування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651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150 млн. грн.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з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урахуванням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ГПК та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всіх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програм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5-7-9%</a:t>
                      </a:r>
                    </a:p>
                  </a:txBody>
                  <a:tcPr marL="0" marR="0" marT="1651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150057"/>
                  </a:ext>
                </a:extLst>
              </a:tr>
              <a:tr h="187212">
                <a:tc>
                  <a:txBody>
                    <a:bodyPr/>
                    <a:lstStyle/>
                    <a:p>
                      <a:pPr algn="l"/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Макс. Термін фінансування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60 місяців*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72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Строк фінансування реєстрів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більше 360 календарних днів</a:t>
                      </a:r>
                      <a:endParaRPr lang="ru-RU" sz="1400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173394"/>
                  </a:ext>
                </a:extLst>
              </a:tr>
              <a:tr h="141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Депонування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відсутн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е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кожного 25ого числа автоматичне списання відсотків з рахунку Клієнта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524977"/>
                  </a:ext>
                </a:extLst>
              </a:tr>
              <a:tr h="141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Розмір фінансування</a:t>
                      </a: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 94% </a:t>
                      </a:r>
                      <a:r>
                        <a:rPr lang="uk-UA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грошової вимоги за наданими первинними документами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231331"/>
                  </a:ext>
                </a:extLst>
              </a:tr>
              <a:tr h="141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Первинні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документи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для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фінансування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обов'язкове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надання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-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документи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надаються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системою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Клієнт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-Банк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Вчасно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Акти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та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накладні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646245"/>
                  </a:ext>
                </a:extLst>
              </a:tr>
              <a:tr h="141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Інші параметри (нокаут критерії, засновники та інші)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відповідають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умовам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Програми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«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Доступний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факторинг»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748902"/>
                  </a:ext>
                </a:extLst>
              </a:tr>
              <a:tr h="2831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Моніторинг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по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програмі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щоквартальний/щорічний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2374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B59C8B0-0D7B-C793-CBC5-D4D6EDA2BFED}"/>
              </a:ext>
            </a:extLst>
          </p:cNvPr>
          <p:cNvSpPr txBox="1">
            <a:spLocks/>
          </p:cNvSpPr>
          <p:nvPr/>
        </p:nvSpPr>
        <p:spPr>
          <a:xfrm>
            <a:off x="421708" y="344024"/>
            <a:ext cx="11348584" cy="10006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A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rgbClr val="000000"/>
                </a:solidFill>
                <a:latin typeface="Impact" panose="020B0806030902050204" pitchFamily="34" charset="0"/>
                <a:ea typeface="+mj-ea"/>
                <a:cs typeface="+mj-cs"/>
              </a:defRPr>
            </a:lvl1pPr>
          </a:lstStyle>
          <a:p>
            <a:r>
              <a:rPr lang="uk-UA" b="1" dirty="0">
                <a:solidFill>
                  <a:srgbClr val="E60C2A"/>
                </a:solidFill>
                <a:latin typeface="Helvetica Neue Condensed Black" panose="02000503000000020004" pitchFamily="2" charset="0"/>
              </a:rPr>
              <a:t>Умови</a:t>
            </a:r>
            <a:r>
              <a:rPr lang="uk-UA" b="1" dirty="0">
                <a:latin typeface="Helvetica Neue Condensed Black" panose="02000503000000020004" pitchFamily="2" charset="0"/>
              </a:rPr>
              <a:t> фінансування </a:t>
            </a:r>
            <a:r>
              <a:rPr lang="en-US" b="1" dirty="0">
                <a:latin typeface="Helvetica Neue Condensed Black" panose="02000503000000020004" pitchFamily="2" charset="0"/>
              </a:rPr>
              <a:t>“</a:t>
            </a:r>
            <a:r>
              <a:rPr lang="uk-UA" b="1" dirty="0">
                <a:latin typeface="Helvetica Neue Condensed Black" panose="02000503000000020004" pitchFamily="2" charset="0"/>
              </a:rPr>
              <a:t>Доступний Факторинг</a:t>
            </a:r>
            <a:r>
              <a:rPr lang="en-US" b="1" dirty="0">
                <a:latin typeface="Helvetica Neue Condensed Black" panose="02000503000000020004" pitchFamily="2" charset="0"/>
              </a:rPr>
              <a:t>”</a:t>
            </a:r>
            <a:endParaRPr lang="en-UA" b="1" dirty="0">
              <a:latin typeface="Helvetica Neue Condensed Black" panose="0200050300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2B578A-446E-4672-4488-6A3E092CD249}"/>
              </a:ext>
            </a:extLst>
          </p:cNvPr>
          <p:cNvSpPr txBox="1"/>
          <p:nvPr/>
        </p:nvSpPr>
        <p:spPr>
          <a:xfrm>
            <a:off x="421708" y="5990756"/>
            <a:ext cx="11748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>
                <a:solidFill>
                  <a:srgbClr val="000000"/>
                </a:solidFill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* Звертаємо увага – </a:t>
            </a:r>
            <a:r>
              <a:rPr lang="uk-UA" sz="1400" dirty="0">
                <a:solidFill>
                  <a:srgbClr val="000000"/>
                </a:solidFill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строк дії договору факторингу– 60 місяців, строк дії Програми – до вересня 2026 р., в разі якщо строк дії Програми не буде подовжено Фондом розвитку підприємництва, то Клієнт фінансується за звичайною ставкою по Факторингу, без отримання компенсації від Фонду.</a:t>
            </a:r>
            <a:endParaRPr lang="ru-RU" sz="1400" dirty="0">
              <a:solidFill>
                <a:srgbClr val="000000"/>
              </a:solidFill>
              <a:ea typeface="Helvetica Neue Condensed" panose="02000503000000020004" pitchFamily="2" charset="0"/>
              <a:cs typeface="Helvetica Neue Condensed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31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2"/>
          <a:srcRect b="11817"/>
          <a:stretch/>
        </p:blipFill>
        <p:spPr>
          <a:xfrm>
            <a:off x="537" y="3638514"/>
            <a:ext cx="12191463" cy="32037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13259"/>
            <a:ext cx="12191463" cy="36330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3044" y="0"/>
            <a:ext cx="15574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CDD7E6"/>
                </a:solidFill>
              </a:rPr>
              <a:t>….</a:t>
            </a:r>
            <a:endParaRPr lang="uk-UA" sz="5000" dirty="0">
              <a:solidFill>
                <a:srgbClr val="CDD7E6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633044" y="832123"/>
            <a:ext cx="5415280" cy="348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200" dirty="0">
                <a:solidFill>
                  <a:srgbClr val="1E54A2"/>
                </a:solidFill>
                <a:latin typeface="Bahnschrift" panose="020B0502040204020203" pitchFamily="34" charset="0"/>
              </a:rPr>
              <a:t>Переваги для Постачальника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10"/>
          <a:stretch>
            <a:fillRect/>
          </a:stretch>
        </p:blipFill>
        <p:spPr>
          <a:xfrm>
            <a:off x="7141581" y="861774"/>
            <a:ext cx="4467827" cy="5261235"/>
          </a:xfrm>
          <a:custGeom>
            <a:avLst/>
            <a:gdLst>
              <a:gd name="connsiteX0" fmla="*/ 0 w 4467827"/>
              <a:gd name="connsiteY0" fmla="*/ 0 h 5261235"/>
              <a:gd name="connsiteX1" fmla="*/ 4467827 w 4467827"/>
              <a:gd name="connsiteY1" fmla="*/ 0 h 5261235"/>
              <a:gd name="connsiteX2" fmla="*/ 4467827 w 4467827"/>
              <a:gd name="connsiteY2" fmla="*/ 5261235 h 5261235"/>
              <a:gd name="connsiteX3" fmla="*/ 0 w 4467827"/>
              <a:gd name="connsiteY3" fmla="*/ 5261235 h 526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7827" h="5261235">
                <a:moveTo>
                  <a:pt x="0" y="0"/>
                </a:moveTo>
                <a:lnTo>
                  <a:pt x="4467827" y="0"/>
                </a:lnTo>
                <a:lnTo>
                  <a:pt x="4467827" y="5261235"/>
                </a:lnTo>
                <a:lnTo>
                  <a:pt x="0" y="5261235"/>
                </a:lnTo>
                <a:close/>
              </a:path>
            </a:pathLst>
          </a:custGeom>
        </p:spPr>
      </p:pic>
      <p:sp>
        <p:nvSpPr>
          <p:cNvPr id="27" name="Прямокутник 26"/>
          <p:cNvSpPr/>
          <p:nvPr/>
        </p:nvSpPr>
        <p:spPr>
          <a:xfrm>
            <a:off x="7141580" y="4699321"/>
            <a:ext cx="4467828" cy="118061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кутник 3"/>
          <p:cNvSpPr/>
          <p:nvPr/>
        </p:nvSpPr>
        <p:spPr>
          <a:xfrm>
            <a:off x="6973748" y="5044200"/>
            <a:ext cx="4803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uk-UA" sz="2000" i="1" dirty="0" err="1">
                <a:solidFill>
                  <a:schemeClr val="bg1"/>
                </a:solidFill>
              </a:rPr>
              <a:t>Профінансуємо</a:t>
            </a:r>
            <a:r>
              <a:rPr lang="ru-RU" altLang="uk-UA" sz="2000" i="1" dirty="0">
                <a:solidFill>
                  <a:schemeClr val="bg1"/>
                </a:solidFill>
              </a:rPr>
              <a:t> </a:t>
            </a:r>
            <a:r>
              <a:rPr lang="ru-RU" altLang="uk-UA" sz="2000" i="1" dirty="0" err="1">
                <a:solidFill>
                  <a:schemeClr val="bg1"/>
                </a:solidFill>
              </a:rPr>
              <a:t>бізнес</a:t>
            </a:r>
            <a:r>
              <a:rPr lang="ru-RU" altLang="uk-UA" sz="2000" i="1" dirty="0">
                <a:solidFill>
                  <a:schemeClr val="bg1"/>
                </a:solidFill>
              </a:rPr>
              <a:t> </a:t>
            </a:r>
            <a:r>
              <a:rPr lang="ru-RU" altLang="uk-UA" sz="2000" i="1" dirty="0" err="1">
                <a:solidFill>
                  <a:schemeClr val="bg1"/>
                </a:solidFill>
              </a:rPr>
              <a:t>вже</a:t>
            </a:r>
            <a:r>
              <a:rPr lang="ru-RU" altLang="uk-UA" sz="2000" i="1" dirty="0">
                <a:solidFill>
                  <a:schemeClr val="bg1"/>
                </a:solidFill>
              </a:rPr>
              <a:t> </a:t>
            </a:r>
            <a:r>
              <a:rPr lang="ru-RU" altLang="uk-UA" sz="2000" i="1" dirty="0" err="1">
                <a:solidFill>
                  <a:schemeClr val="bg1"/>
                </a:solidFill>
              </a:rPr>
              <a:t>сьогодні</a:t>
            </a:r>
            <a:endParaRPr lang="ru-RU" altLang="uk-UA" sz="2000" i="1" dirty="0">
              <a:solidFill>
                <a:schemeClr val="bg1"/>
              </a:solidFill>
            </a:endParaRPr>
          </a:p>
        </p:txBody>
      </p:sp>
      <p:sp>
        <p:nvSpPr>
          <p:cNvPr id="32" name="Прямокутник 31"/>
          <p:cNvSpPr/>
          <p:nvPr/>
        </p:nvSpPr>
        <p:spPr>
          <a:xfrm>
            <a:off x="633044" y="1666159"/>
            <a:ext cx="5415280" cy="3378041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uk-UA" sz="1400" dirty="0">
                <a:solidFill>
                  <a:srgbClr val="F8F8F8">
                    <a:lumMod val="50000"/>
                  </a:srgbClr>
                </a:solidFill>
              </a:rPr>
              <a:t>Ліквідація </a:t>
            </a:r>
            <a:r>
              <a:rPr lang="uk-UA" sz="1400" b="1" dirty="0">
                <a:solidFill>
                  <a:schemeClr val="accent1"/>
                </a:solidFill>
              </a:rPr>
              <a:t>касових розривів</a:t>
            </a:r>
            <a:r>
              <a:rPr lang="ru-RU" sz="1400" b="1" dirty="0">
                <a:solidFill>
                  <a:schemeClr val="accent1"/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Фінансування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поточної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заборогованості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Відсутність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контролю </a:t>
            </a:r>
            <a:r>
              <a:rPr lang="ru-RU" sz="1400" b="1" dirty="0" err="1">
                <a:solidFill>
                  <a:schemeClr val="accent1"/>
                </a:solidFill>
              </a:rPr>
              <a:t>цільового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використання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коштів</a:t>
            </a:r>
            <a:r>
              <a:rPr lang="en-US" sz="1400" b="1" dirty="0">
                <a:solidFill>
                  <a:schemeClr val="accent1"/>
                </a:solidFill>
              </a:rPr>
              <a:t>;</a:t>
            </a:r>
            <a:endParaRPr lang="ru-RU" sz="1400" b="1" dirty="0">
              <a:solidFill>
                <a:schemeClr val="accent1"/>
              </a:solidFill>
            </a:endParaRP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Можливість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безперебійного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здійснення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циклів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виробництва</a:t>
            </a:r>
            <a:r>
              <a:rPr lang="ru-RU" sz="1400" b="1" dirty="0">
                <a:solidFill>
                  <a:schemeClr val="accent1"/>
                </a:solidFill>
              </a:rPr>
              <a:t> та </a:t>
            </a:r>
            <a:r>
              <a:rPr lang="ru-RU" sz="1400" b="1" dirty="0" err="1">
                <a:solidFill>
                  <a:schemeClr val="accent1"/>
                </a:solidFill>
              </a:rPr>
              <a:t>продажів</a:t>
            </a:r>
            <a:r>
              <a:rPr lang="ru-RU" sz="1400" b="1" dirty="0">
                <a:solidFill>
                  <a:schemeClr val="accent1"/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Додаткові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гарантії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здійснення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платежів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uk-UA" sz="1400" dirty="0">
                <a:solidFill>
                  <a:srgbClr val="F8F8F8">
                    <a:lumMod val="50000"/>
                  </a:srgbClr>
                </a:solidFill>
              </a:rPr>
              <a:t>Лояльні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вимоги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до </a:t>
            </a:r>
            <a:r>
              <a:rPr lang="ru-RU" sz="1400" b="1" dirty="0" err="1">
                <a:solidFill>
                  <a:schemeClr val="accent1"/>
                </a:solidFill>
              </a:rPr>
              <a:t>фінансових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показників</a:t>
            </a:r>
            <a:r>
              <a:rPr lang="ru-RU" sz="1400" b="1" dirty="0">
                <a:solidFill>
                  <a:schemeClr val="accent1"/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Фінансування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надається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b="1" dirty="0">
                <a:solidFill>
                  <a:schemeClr val="accent1"/>
                </a:solidFill>
              </a:rPr>
              <a:t>без </a:t>
            </a:r>
            <a:r>
              <a:rPr lang="ru-RU" sz="1400" b="1" dirty="0" err="1">
                <a:solidFill>
                  <a:schemeClr val="accent1"/>
                </a:solidFill>
              </a:rPr>
              <a:t>застави</a:t>
            </a:r>
            <a:r>
              <a:rPr lang="ru-RU" sz="1400" b="1" dirty="0">
                <a:solidFill>
                  <a:schemeClr val="accent1"/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b="1" dirty="0" err="1">
                <a:solidFill>
                  <a:schemeClr val="accent1"/>
                </a:solidFill>
              </a:rPr>
              <a:t>Мінімальний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пакет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документів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для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фінансування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b="1" dirty="0" err="1">
                <a:solidFill>
                  <a:schemeClr val="accent1"/>
                </a:solidFill>
              </a:rPr>
              <a:t>Відсутність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прихованих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комісій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під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час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фінансування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b="1" dirty="0" err="1">
                <a:solidFill>
                  <a:schemeClr val="accent1"/>
                </a:solidFill>
              </a:rPr>
              <a:t>Адміністрування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дебіторської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заборгованості</a:t>
            </a:r>
            <a:endParaRPr lang="en-US" sz="1400" dirty="0">
              <a:solidFill>
                <a:srgbClr val="F8F8F8">
                  <a:lumMod val="50000"/>
                </a:srgbClr>
              </a:solidFill>
            </a:endParaRP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b="1" dirty="0" err="1">
                <a:solidFill>
                  <a:schemeClr val="accent1"/>
                </a:solidFill>
              </a:rPr>
              <a:t>Хеджування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валютних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ризиків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36000" lvl="1">
              <a:lnSpc>
                <a:spcPts val="2000"/>
              </a:lnSpc>
              <a:defRPr/>
            </a:pPr>
            <a:endParaRPr lang="ru-RU" sz="1400" dirty="0">
              <a:solidFill>
                <a:srgbClr val="F8F8F8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41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9236</TotalTime>
  <Words>523</Words>
  <Application>Microsoft Office PowerPoint</Application>
  <PresentationFormat>Широкий екран</PresentationFormat>
  <Paragraphs>73</Paragraphs>
  <Slides>5</Slides>
  <Notes>0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5</vt:i4>
      </vt:variant>
    </vt:vector>
  </HeadingPairs>
  <TitlesOfParts>
    <vt:vector size="12" baseType="lpstr">
      <vt:lpstr>Arial</vt:lpstr>
      <vt:lpstr>Bahnschrift</vt:lpstr>
      <vt:lpstr>Calibri</vt:lpstr>
      <vt:lpstr>Helvetica Neue Condensed</vt:lpstr>
      <vt:lpstr>Helvetica Neue Condensed Black</vt:lpstr>
      <vt:lpstr>Trebuchet MS</vt:lpstr>
      <vt:lpstr>Office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Tatyana Litvin</dc:creator>
  <cp:lastModifiedBy>Вигонний Олександр Ігорович</cp:lastModifiedBy>
  <cp:revision>257</cp:revision>
  <dcterms:created xsi:type="dcterms:W3CDTF">2022-04-18T11:39:06Z</dcterms:created>
  <dcterms:modified xsi:type="dcterms:W3CDTF">2025-08-27T08:27:24Z</dcterms:modified>
</cp:coreProperties>
</file>